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59" r:id="rId7"/>
    <p:sldId id="262" r:id="rId8"/>
    <p:sldId id="265" r:id="rId9"/>
    <p:sldId id="263" r:id="rId10"/>
    <p:sldId id="268" r:id="rId11"/>
    <p:sldId id="264" r:id="rId12"/>
    <p:sldId id="269" r:id="rId13"/>
    <p:sldId id="266" r:id="rId14"/>
    <p:sldId id="270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5B32A-9D23-45E9-BA80-2EEE8950EC14}" type="datetimeFigureOut">
              <a:rPr lang="ko-KR" altLang="en-US" smtClean="0"/>
              <a:pPr/>
              <a:t>2010-10-20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1A964-687D-4F87-8C80-0DD8852ABF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불교문화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err="1" smtClean="0"/>
              <a:t>문화관광해설사</a:t>
            </a:r>
            <a:endParaRPr lang="en-US" altLang="ko-KR" dirty="0" smtClean="0"/>
          </a:p>
          <a:p>
            <a:r>
              <a:rPr lang="ko-KR" altLang="en-US" dirty="0" smtClean="0"/>
              <a:t>이미란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범종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470242" cy="6127409"/>
          </a:xfrm>
        </p:spPr>
      </p:pic>
      <p:sp>
        <p:nvSpPr>
          <p:cNvPr id="5" name="오른쪽 화살표 4"/>
          <p:cNvSpPr/>
          <p:nvPr/>
        </p:nvSpPr>
        <p:spPr>
          <a:xfrm>
            <a:off x="5076056" y="980728"/>
            <a:ext cx="1944216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64288" y="908720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음</a:t>
            </a:r>
            <a:r>
              <a:rPr lang="ko-KR" altLang="en-US" dirty="0"/>
              <a:t>통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5364088" y="1628800"/>
            <a:ext cx="1944216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452320" y="1484784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용</a:t>
            </a:r>
            <a:r>
              <a:rPr lang="ko-KR" altLang="en-US" dirty="0" err="1"/>
              <a:t>뉴</a:t>
            </a:r>
            <a:endParaRPr lang="ko-KR" altLang="en-US" dirty="0"/>
          </a:p>
        </p:txBody>
      </p:sp>
      <p:sp>
        <p:nvSpPr>
          <p:cNvPr id="9" name="왼쪽 화살표 8"/>
          <p:cNvSpPr/>
          <p:nvPr/>
        </p:nvSpPr>
        <p:spPr>
          <a:xfrm>
            <a:off x="2195736" y="1988840"/>
            <a:ext cx="1800200" cy="117727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187624" y="1844824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상</a:t>
            </a:r>
            <a:r>
              <a:rPr lang="ko-KR" altLang="en-US" dirty="0"/>
              <a:t>대</a:t>
            </a:r>
          </a:p>
        </p:txBody>
      </p:sp>
      <p:sp>
        <p:nvSpPr>
          <p:cNvPr id="11" name="왼쪽 화살표 10"/>
          <p:cNvSpPr/>
          <p:nvPr/>
        </p:nvSpPr>
        <p:spPr>
          <a:xfrm>
            <a:off x="2195736" y="2564904"/>
            <a:ext cx="1800200" cy="117727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259632" y="2420888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유</a:t>
            </a:r>
            <a:r>
              <a:rPr lang="ko-KR" altLang="en-US" dirty="0"/>
              <a:t>두</a:t>
            </a:r>
          </a:p>
        </p:txBody>
      </p:sp>
      <p:sp>
        <p:nvSpPr>
          <p:cNvPr id="14" name="오른쪽 화살표 13"/>
          <p:cNvSpPr/>
          <p:nvPr/>
        </p:nvSpPr>
        <p:spPr>
          <a:xfrm>
            <a:off x="5652120" y="2852936"/>
            <a:ext cx="1944216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7668344" y="2708920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유</a:t>
            </a:r>
            <a:r>
              <a:rPr lang="ko-KR" altLang="en-US" dirty="0"/>
              <a:t>곽</a:t>
            </a:r>
          </a:p>
        </p:txBody>
      </p:sp>
      <p:sp>
        <p:nvSpPr>
          <p:cNvPr id="16" name="오른쪽 화살표 15"/>
          <p:cNvSpPr/>
          <p:nvPr/>
        </p:nvSpPr>
        <p:spPr>
          <a:xfrm>
            <a:off x="5652120" y="3933056"/>
            <a:ext cx="1944216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7668344" y="3789040"/>
            <a:ext cx="1152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비천</a:t>
            </a:r>
            <a:r>
              <a:rPr lang="ko-KR" altLang="en-US" dirty="0"/>
              <a:t>상</a:t>
            </a:r>
          </a:p>
        </p:txBody>
      </p:sp>
      <p:sp>
        <p:nvSpPr>
          <p:cNvPr id="18" name="오른쪽 화살표 17"/>
          <p:cNvSpPr/>
          <p:nvPr/>
        </p:nvSpPr>
        <p:spPr>
          <a:xfrm>
            <a:off x="5724128" y="4941168"/>
            <a:ext cx="1944216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668344" y="479715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하</a:t>
            </a:r>
            <a:r>
              <a:rPr lang="ko-KR" altLang="en-US" dirty="0"/>
              <a:t>대</a:t>
            </a:r>
          </a:p>
        </p:txBody>
      </p:sp>
      <p:sp>
        <p:nvSpPr>
          <p:cNvPr id="20" name="아래쪽 화살표 19"/>
          <p:cNvSpPr/>
          <p:nvPr/>
        </p:nvSpPr>
        <p:spPr>
          <a:xfrm>
            <a:off x="4499992" y="4077072"/>
            <a:ext cx="72008" cy="144016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635896" y="5229200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당</a:t>
            </a:r>
            <a:r>
              <a:rPr lang="ko-KR" altLang="en-US" dirty="0"/>
              <a:t>좌</a:t>
            </a:r>
          </a:p>
        </p:txBody>
      </p:sp>
      <p:sp>
        <p:nvSpPr>
          <p:cNvPr id="23" name="오른쪽 화살표 22"/>
          <p:cNvSpPr/>
          <p:nvPr/>
        </p:nvSpPr>
        <p:spPr>
          <a:xfrm>
            <a:off x="1691680" y="4365104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법고</a:t>
            </a:r>
            <a:r>
              <a:rPr lang="en-US" altLang="ko-KR" dirty="0" smtClean="0"/>
              <a:t>(</a:t>
            </a:r>
            <a:r>
              <a:rPr lang="ko-KR" altLang="en-US" dirty="0" smtClean="0"/>
              <a:t>法鼓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법고의 소리는 사방으로 </a:t>
            </a:r>
            <a:r>
              <a:rPr lang="ko-KR" altLang="en-US" dirty="0" err="1" smtClean="0"/>
              <a:t>울려퍼지며</a:t>
            </a:r>
            <a:r>
              <a:rPr lang="ko-KR" altLang="en-US" dirty="0" smtClean="0"/>
              <a:t> 숲과 들판을 뛰어다니는 동물들에게 가르침을 전한다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법고를 울릴 때에는 마음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심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자를 그리며 두드린다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법고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7746724" cy="611474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木魚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나무를 물고기 모양으로 깎아 만든 목어는 물 속에 사는 여러 중생들에게 가르침을 전한다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목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88640"/>
            <a:ext cx="6796286" cy="615106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운판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雲板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구름 모양의 </a:t>
            </a:r>
            <a:r>
              <a:rPr lang="ko-KR" altLang="en-US" dirty="0" err="1" smtClean="0"/>
              <a:t>운판은</a:t>
            </a:r>
            <a:r>
              <a:rPr lang="ko-KR" altLang="en-US" dirty="0" smtClean="0"/>
              <a:t> 쇠로 만들며 소리가 공중으로 날아 올라가기 때문에 하늘을 날아다니는 새들이나 허공을 헤매는 영혼들에게 가르침을 전한다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운판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7931439" cy="596923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탑이란 말은 원래 </a:t>
            </a:r>
            <a:r>
              <a:rPr lang="ko-KR" altLang="en-US" dirty="0" err="1" smtClean="0"/>
              <a:t>탑파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塔婆</a:t>
            </a:r>
            <a:r>
              <a:rPr lang="en-US" altLang="ko-KR" dirty="0" smtClean="0"/>
              <a:t>)</a:t>
            </a:r>
            <a:r>
              <a:rPr lang="ko-KR" altLang="en-US" dirty="0" smtClean="0"/>
              <a:t>인데 이를 약하여 보통 탑이라고 부른다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부처님과 관련시켜 불탑이라 부르기도 한다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err="1" smtClean="0"/>
              <a:t>탑파의</a:t>
            </a:r>
            <a:r>
              <a:rPr lang="ko-KR" altLang="en-US" dirty="0" smtClean="0"/>
              <a:t> 어원은 고대 印度語</a:t>
            </a:r>
            <a:r>
              <a:rPr lang="en-US" altLang="ko-KR" dirty="0" smtClean="0"/>
              <a:t>(</a:t>
            </a:r>
            <a:r>
              <a:rPr lang="ko-KR" altLang="en-US" dirty="0" smtClean="0"/>
              <a:t>인도어</a:t>
            </a:r>
            <a:r>
              <a:rPr lang="en-US" altLang="ko-KR" dirty="0" smtClean="0"/>
              <a:t>)</a:t>
            </a:r>
            <a:r>
              <a:rPr lang="ko-KR" altLang="en-US" dirty="0" smtClean="0"/>
              <a:t>인 梵語</a:t>
            </a:r>
            <a:r>
              <a:rPr lang="en-US" altLang="ko-KR" dirty="0" smtClean="0"/>
              <a:t>(</a:t>
            </a:r>
            <a:r>
              <a:rPr lang="ko-KR" altLang="en-US" dirty="0" smtClean="0"/>
              <a:t>범어</a:t>
            </a:r>
            <a:r>
              <a:rPr lang="en-US" altLang="ko-KR" dirty="0" smtClean="0"/>
              <a:t>)(Sanskrit)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Stupa</a:t>
            </a:r>
            <a:r>
              <a:rPr lang="ko-KR" altLang="en-US" dirty="0" smtClean="0"/>
              <a:t>와 巴梨語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파리어</a:t>
            </a:r>
            <a:r>
              <a:rPr lang="en-US" altLang="ko-KR" dirty="0" smtClean="0"/>
              <a:t>)(</a:t>
            </a:r>
            <a:r>
              <a:rPr lang="en-US" altLang="ko-KR" dirty="0" err="1" smtClean="0"/>
              <a:t>Pali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thupa</a:t>
            </a:r>
            <a:r>
              <a:rPr lang="ko-KR" altLang="en-US" dirty="0" smtClean="0"/>
              <a:t>에서 찾을 수 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이 두 가지 인도 말을 한자로 옮기면서 여러 가지로 썼는데 그 중에서 가장 익숙하고 대표적인 단어가 塔婆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탑파</a:t>
            </a:r>
            <a:r>
              <a:rPr lang="en-US" altLang="ko-KR" dirty="0" smtClean="0"/>
              <a:t>)</a:t>
            </a:r>
            <a:r>
              <a:rPr lang="ko-KR" altLang="en-US" dirty="0" smtClean="0"/>
              <a:t>인 것이다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결국 인도에서 발생한 불교가 중국으로 건너오자 </a:t>
            </a:r>
            <a:r>
              <a:rPr lang="ko-KR" altLang="en-US" dirty="0" err="1" smtClean="0"/>
              <a:t>스투파를</a:t>
            </a:r>
            <a:r>
              <a:rPr lang="ko-KR" altLang="en-US" dirty="0" smtClean="0"/>
              <a:t> 한자로 번역하면서 뜻보다는 음을 빌려 </a:t>
            </a:r>
            <a:r>
              <a:rPr lang="ko-KR" altLang="en-US" dirty="0" err="1" smtClean="0"/>
              <a:t>탑파라</a:t>
            </a:r>
            <a:r>
              <a:rPr lang="ko-KR" altLang="en-US" dirty="0" smtClean="0"/>
              <a:t> 한 것이다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즉 </a:t>
            </a:r>
            <a:r>
              <a:rPr lang="en-US" altLang="ko-KR" dirty="0" err="1" smtClean="0"/>
              <a:t>Stupa</a:t>
            </a:r>
            <a:r>
              <a:rPr lang="ko-KR" altLang="en-US" dirty="0" smtClean="0"/>
              <a:t>는 卒都婆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졸도파</a:t>
            </a:r>
            <a:r>
              <a:rPr lang="en-US" altLang="ko-KR" dirty="0" smtClean="0"/>
              <a:t>), </a:t>
            </a:r>
            <a:r>
              <a:rPr lang="ko-KR" altLang="en-US" dirty="0" smtClean="0"/>
              <a:t>堵婆</a:t>
            </a:r>
            <a:r>
              <a:rPr lang="en-US" altLang="ko-KR" dirty="0" smtClean="0"/>
              <a:t>(</a:t>
            </a:r>
            <a:r>
              <a:rPr lang="ko-KR" altLang="en-US" dirty="0" smtClean="0"/>
              <a:t>도파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素覩波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소도파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등이라 쓰였고 </a:t>
            </a:r>
            <a:r>
              <a:rPr lang="en-US" altLang="ko-KR" dirty="0" err="1" smtClean="0"/>
              <a:t>thupa</a:t>
            </a:r>
            <a:r>
              <a:rPr lang="ko-KR" altLang="en-US" dirty="0" smtClean="0"/>
              <a:t>는 鍮婆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유파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兜婆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두파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塔婆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탑파</a:t>
            </a:r>
            <a:r>
              <a:rPr lang="en-US" altLang="ko-KR" dirty="0" smtClean="0"/>
              <a:t>), </a:t>
            </a:r>
            <a:r>
              <a:rPr lang="ko-KR" altLang="en-US" dirty="0" smtClean="0"/>
              <a:t>塔</a:t>
            </a:r>
            <a:r>
              <a:rPr lang="en-US" altLang="ko-KR" dirty="0" smtClean="0"/>
              <a:t>(</a:t>
            </a:r>
            <a:r>
              <a:rPr lang="ko-KR" altLang="en-US" dirty="0" smtClean="0"/>
              <a:t>탑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이라 쓰였던 것이다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스투파의</a:t>
            </a:r>
            <a:r>
              <a:rPr lang="ko-KR" altLang="en-US" dirty="0" smtClean="0"/>
              <a:t> 의미로 보아서는 부처님의 사리를 봉안하는 方墳</a:t>
            </a:r>
            <a:r>
              <a:rPr lang="en-US" altLang="ko-KR" dirty="0" smtClean="0"/>
              <a:t>(</a:t>
            </a:r>
            <a:r>
              <a:rPr lang="ko-KR" altLang="en-US" dirty="0" smtClean="0"/>
              <a:t>방분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圓塚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원총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高顯處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고현처</a:t>
            </a:r>
            <a:r>
              <a:rPr lang="en-US" altLang="ko-KR" dirty="0" smtClean="0"/>
              <a:t>)</a:t>
            </a:r>
            <a:r>
              <a:rPr lang="ko-KR" altLang="en-US" dirty="0" smtClean="0"/>
              <a:t>라고 부른다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정림사지5층석탑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260648"/>
            <a:ext cx="5255344" cy="6410365"/>
          </a:xfrm>
        </p:spPr>
      </p:pic>
      <p:sp>
        <p:nvSpPr>
          <p:cNvPr id="6" name="모서리가 둥근 직사각형 5"/>
          <p:cNvSpPr/>
          <p:nvPr/>
        </p:nvSpPr>
        <p:spPr>
          <a:xfrm>
            <a:off x="3059832" y="5877272"/>
            <a:ext cx="3096344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380312" y="60212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기단부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987824" y="908720"/>
            <a:ext cx="3096344" cy="48245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236296" y="342900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탑신</a:t>
            </a:r>
            <a:r>
              <a:rPr lang="ko-KR" altLang="en-US" dirty="0" err="1"/>
              <a:t>부</a:t>
            </a:r>
            <a:endParaRPr lang="ko-KR" altLang="en-US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987824" y="332656"/>
            <a:ext cx="3096344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308304" y="2606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상</a:t>
            </a:r>
            <a:r>
              <a:rPr lang="ko-KR" altLang="en-US" dirty="0" err="1"/>
              <a:t>륜</a:t>
            </a:r>
            <a:r>
              <a:rPr lang="ko-KR" altLang="en-US" dirty="0" err="1" smtClean="0"/>
              <a:t>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가람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인도어의 상가라마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Saṃghārāma</a:t>
            </a:r>
            <a:r>
              <a:rPr lang="en-US" altLang="ko-KR" dirty="0" smtClean="0"/>
              <a:t>)</a:t>
            </a:r>
            <a:r>
              <a:rPr lang="ko-KR" altLang="en-US" dirty="0" smtClean="0"/>
              <a:t>는 한문으로는 승가람마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僧伽藍摩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 표기되며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승가</a:t>
            </a:r>
            <a:r>
              <a:rPr lang="en-US" altLang="ko-KR" dirty="0" smtClean="0"/>
              <a:t>(</a:t>
            </a:r>
            <a:r>
              <a:rPr lang="ko-KR" altLang="en-US" dirty="0" smtClean="0"/>
              <a:t>僧伽</a:t>
            </a:r>
            <a:r>
              <a:rPr lang="en-US" altLang="ko-KR" dirty="0" smtClean="0"/>
              <a:t>)</a:t>
            </a:r>
            <a:r>
              <a:rPr lang="ko-KR" altLang="en-US" dirty="0" smtClean="0"/>
              <a:t>란 중</a:t>
            </a:r>
            <a:r>
              <a:rPr lang="en-US" altLang="ko-KR" dirty="0" smtClean="0"/>
              <a:t>(</a:t>
            </a:r>
            <a:r>
              <a:rPr lang="ko-KR" altLang="en-US" dirty="0" smtClean="0"/>
              <a:t>衆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람마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藍摩</a:t>
            </a:r>
            <a:r>
              <a:rPr lang="en-US" altLang="ko-KR" dirty="0" smtClean="0"/>
              <a:t>)</a:t>
            </a:r>
            <a:r>
              <a:rPr lang="ko-KR" altLang="en-US" dirty="0" smtClean="0"/>
              <a:t>란 동산</a:t>
            </a:r>
            <a:r>
              <a:rPr lang="en-US" altLang="ko-KR" dirty="0" smtClean="0"/>
              <a:t>[</a:t>
            </a:r>
            <a:r>
              <a:rPr lang="ko-KR" altLang="en-US" dirty="0" smtClean="0"/>
              <a:t>園</a:t>
            </a:r>
            <a:r>
              <a:rPr lang="en-US" altLang="ko-KR" dirty="0" smtClean="0"/>
              <a:t>]</a:t>
            </a:r>
            <a:r>
              <a:rPr lang="ko-KR" altLang="en-US" dirty="0" smtClean="0"/>
              <a:t>의 뜻으로 이는 중원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衆園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즉 여러 승려들이 한데 모여 불도를 닦는 곳이다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이것을 후세에 절</a:t>
            </a:r>
            <a:r>
              <a:rPr lang="en-US" altLang="ko-KR" dirty="0" smtClean="0"/>
              <a:t>[</a:t>
            </a:r>
            <a:r>
              <a:rPr lang="ko-KR" altLang="en-US" dirty="0" smtClean="0"/>
              <a:t>寺</a:t>
            </a:r>
            <a:r>
              <a:rPr lang="en-US" altLang="ko-KR" dirty="0" smtClean="0"/>
              <a:t>]·</a:t>
            </a:r>
            <a:r>
              <a:rPr lang="ko-KR" altLang="en-US" dirty="0" smtClean="0"/>
              <a:t>가람</a:t>
            </a:r>
            <a:r>
              <a:rPr lang="en-US" altLang="ko-KR" dirty="0" smtClean="0"/>
              <a:t>(</a:t>
            </a:r>
            <a:r>
              <a:rPr lang="ko-KR" altLang="en-US" dirty="0" smtClean="0"/>
              <a:t>伽藍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이라 부르게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석등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석등</a:t>
            </a:r>
            <a:r>
              <a:rPr lang="en-US" altLang="ko-KR" dirty="0" smtClean="0"/>
              <a:t>(</a:t>
            </a:r>
            <a:r>
              <a:rPr lang="ko-KR" altLang="en-US" dirty="0" smtClean="0"/>
              <a:t>石燈</a:t>
            </a:r>
            <a:r>
              <a:rPr lang="en-US" altLang="ko-KR" dirty="0" smtClean="0"/>
              <a:t>)</a:t>
            </a:r>
            <a:r>
              <a:rPr lang="ko-KR" altLang="en-US" dirty="0" smtClean="0"/>
              <a:t>은 부처님이 계신 사찰에 어둠을 밝히기 위해 만든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부처님에 대한 등 공양과 관련된 것으로 부처님을 상징하는 탑과 법당 이외에 불상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부도 앞에도 설치된다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중흥사석탑과석등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8601551" cy="42748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부도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ko-KR" altLang="en-US" dirty="0" smtClean="0"/>
          </a:p>
          <a:p>
            <a:r>
              <a:rPr lang="ko-KR" altLang="en-US" dirty="0" smtClean="0"/>
              <a:t>부도</a:t>
            </a:r>
            <a:r>
              <a:rPr lang="en-US" altLang="ko-KR" dirty="0" smtClean="0"/>
              <a:t>(</a:t>
            </a:r>
            <a:r>
              <a:rPr lang="ko-KR" altLang="en-US" dirty="0" smtClean="0"/>
              <a:t>浮圖</a:t>
            </a:r>
            <a:r>
              <a:rPr lang="en-US" altLang="ko-KR" dirty="0" smtClean="0"/>
              <a:t>), </a:t>
            </a:r>
            <a:r>
              <a:rPr lang="ko-KR" altLang="en-US" dirty="0" smtClean="0"/>
              <a:t>부두</a:t>
            </a:r>
            <a:r>
              <a:rPr lang="en-US" altLang="ko-KR" dirty="0" smtClean="0"/>
              <a:t>(</a:t>
            </a:r>
            <a:r>
              <a:rPr lang="ko-KR" altLang="en-US" dirty="0" smtClean="0"/>
              <a:t>浮頭</a:t>
            </a:r>
            <a:r>
              <a:rPr lang="en-US" altLang="ko-KR" dirty="0" smtClean="0"/>
              <a:t>), </a:t>
            </a:r>
            <a:r>
              <a:rPr lang="ko-KR" altLang="en-US" dirty="0" smtClean="0"/>
              <a:t>불도</a:t>
            </a:r>
            <a:r>
              <a:rPr lang="en-US" altLang="ko-KR" dirty="0" smtClean="0"/>
              <a:t>(</a:t>
            </a:r>
            <a:r>
              <a:rPr lang="ko-KR" altLang="en-US" dirty="0" smtClean="0"/>
              <a:t>佛圖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포도</a:t>
            </a:r>
            <a:r>
              <a:rPr lang="en-US" altLang="ko-KR" dirty="0" smtClean="0"/>
              <a:t>(</a:t>
            </a:r>
            <a:r>
              <a:rPr lang="ko-KR" altLang="en-US" dirty="0" smtClean="0"/>
              <a:t>蒲圖</a:t>
            </a:r>
            <a:r>
              <a:rPr lang="en-US" altLang="ko-KR" dirty="0" smtClean="0"/>
              <a:t>)</a:t>
            </a:r>
            <a:r>
              <a:rPr lang="ko-KR" altLang="en-US" dirty="0" smtClean="0"/>
              <a:t>라고도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원래 불타</a:t>
            </a:r>
            <a:r>
              <a:rPr lang="en-US" altLang="ko-KR" dirty="0" smtClean="0"/>
              <a:t>(</a:t>
            </a:r>
            <a:r>
              <a:rPr lang="ko-KR" altLang="en-US" dirty="0" smtClean="0"/>
              <a:t>佛陀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 </a:t>
            </a:r>
            <a:r>
              <a:rPr lang="ko-KR" altLang="en-US" dirty="0" err="1" smtClean="0"/>
              <a:t>솔도파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率堵婆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Stupa</a:t>
            </a:r>
            <a:r>
              <a:rPr lang="en-US" altLang="ko-KR" dirty="0" smtClean="0"/>
              <a:t>)</a:t>
            </a:r>
            <a:r>
              <a:rPr lang="ko-KR" altLang="en-US" dirty="0" smtClean="0"/>
              <a:t>라는 음이 잘못 전해진 것으로 처음에는 불상</a:t>
            </a:r>
            <a:r>
              <a:rPr lang="en-US" altLang="ko-KR" dirty="0" smtClean="0"/>
              <a:t>·</a:t>
            </a:r>
            <a:r>
              <a:rPr lang="ko-KR" altLang="en-US" dirty="0" smtClean="0"/>
              <a:t>불교사원</a:t>
            </a:r>
            <a:r>
              <a:rPr lang="en-US" altLang="ko-KR" dirty="0" smtClean="0"/>
              <a:t>·</a:t>
            </a:r>
            <a:r>
              <a:rPr lang="ko-KR" altLang="en-US" dirty="0" smtClean="0"/>
              <a:t>불탑을 의미했지만 뒤에는 고승들의 사리를 담는 석조 </a:t>
            </a:r>
            <a:r>
              <a:rPr lang="ko-KR" altLang="en-US" dirty="0" err="1" smtClean="0"/>
              <a:t>소탑을</a:t>
            </a:r>
            <a:r>
              <a:rPr lang="ko-KR" altLang="en-US" dirty="0" smtClean="0"/>
              <a:t> 지칭하게 되었다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중국에서는 불교가 전래된 후한시대부터 이러한 용어가 사용되기 시작했다</a:t>
            </a:r>
            <a:r>
              <a:rPr lang="en-US" altLang="ko-KR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부도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우리나라의 경우 중국 당나라로부터 선종이 들어온 </a:t>
            </a:r>
            <a:r>
              <a:rPr lang="en-US" altLang="ko-KR" dirty="0" smtClean="0"/>
              <a:t>9</a:t>
            </a:r>
            <a:r>
              <a:rPr lang="ko-KR" altLang="en-US" dirty="0" smtClean="0"/>
              <a:t>세기 이후 각 구산선문</a:t>
            </a:r>
            <a:r>
              <a:rPr lang="en-US" altLang="ko-KR" dirty="0" smtClean="0"/>
              <a:t>(</a:t>
            </a:r>
            <a:r>
              <a:rPr lang="ko-KR" altLang="en-US" dirty="0" smtClean="0"/>
              <a:t>九山禪門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에서 사자상승</a:t>
            </a:r>
            <a:r>
              <a:rPr lang="en-US" altLang="ko-KR" dirty="0" smtClean="0"/>
              <a:t>(</a:t>
            </a:r>
            <a:r>
              <a:rPr lang="ko-KR" altLang="en-US" dirty="0" smtClean="0"/>
              <a:t>師資相承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</a:t>
            </a:r>
            <a:r>
              <a:rPr lang="ko-KR" altLang="en-US" dirty="0" err="1" smtClean="0"/>
              <a:t>법맥이</a:t>
            </a:r>
            <a:r>
              <a:rPr lang="ko-KR" altLang="en-US" dirty="0" smtClean="0"/>
              <a:t> 이어지면서 불상 숭배보다는 조사</a:t>
            </a:r>
            <a:r>
              <a:rPr lang="en-US" altLang="ko-KR" dirty="0" smtClean="0"/>
              <a:t>(</a:t>
            </a:r>
            <a:r>
              <a:rPr lang="ko-KR" altLang="en-US" dirty="0" smtClean="0"/>
              <a:t>祖師</a:t>
            </a:r>
            <a:r>
              <a:rPr lang="en-US" altLang="ko-KR" dirty="0" smtClean="0"/>
              <a:t>)</a:t>
            </a:r>
            <a:r>
              <a:rPr lang="ko-KR" altLang="en-US" dirty="0" smtClean="0"/>
              <a:t>들의 사리와 유골을 담은 </a:t>
            </a:r>
            <a:r>
              <a:rPr lang="ko-KR" altLang="en-US" dirty="0" err="1" smtClean="0"/>
              <a:t>묘탑이</a:t>
            </a:r>
            <a:r>
              <a:rPr lang="ko-KR" altLang="en-US" dirty="0" smtClean="0"/>
              <a:t> 중요한 예배대상이 되어 많은 부도가 세워졌다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5598"/>
            <a:ext cx="5544616" cy="669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가람배치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659" y="1772816"/>
            <a:ext cx="8851341" cy="4757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43608" y="191683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고구</a:t>
            </a:r>
            <a:r>
              <a:rPr lang="ko-KR" altLang="en-US" dirty="0"/>
              <a:t>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3888" y="184482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백제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56176" y="18448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신라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979712" y="2420888"/>
            <a:ext cx="72008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644008" y="2420888"/>
            <a:ext cx="72008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308304" y="2420888"/>
            <a:ext cx="72008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71600" y="3789040"/>
            <a:ext cx="208823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300192" y="3789040"/>
            <a:ext cx="208823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통일신라시대 대표적 사찰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경주 </a:t>
            </a:r>
            <a:r>
              <a:rPr lang="ko-KR" altLang="en-US" dirty="0" err="1" smtClean="0"/>
              <a:t>감은사</a:t>
            </a:r>
            <a:endParaRPr lang="en-US" altLang="ko-KR" dirty="0" smtClean="0"/>
          </a:p>
          <a:p>
            <a:r>
              <a:rPr lang="ko-KR" altLang="en-US" dirty="0" smtClean="0"/>
              <a:t>경주 불국사</a:t>
            </a:r>
            <a:endParaRPr lang="en-US" altLang="ko-KR" dirty="0" smtClean="0"/>
          </a:p>
          <a:p>
            <a:r>
              <a:rPr lang="ko-KR" altLang="en-US" dirty="0" smtClean="0"/>
              <a:t>금당의 정면 앞 동</a:t>
            </a:r>
            <a:r>
              <a:rPr lang="ko-KR" altLang="en-US" dirty="0" smtClean="0">
                <a:latin typeface="돋움"/>
                <a:ea typeface="돋움"/>
              </a:rPr>
              <a:t>∙서 양쪽에 </a:t>
            </a:r>
            <a:r>
              <a:rPr lang="en-US" altLang="ko-KR" dirty="0" smtClean="0">
                <a:latin typeface="돋움"/>
                <a:ea typeface="돋움"/>
              </a:rPr>
              <a:t>2</a:t>
            </a:r>
            <a:r>
              <a:rPr lang="ko-KR" altLang="en-US" dirty="0" smtClean="0">
                <a:latin typeface="돋움"/>
                <a:ea typeface="돋움"/>
              </a:rPr>
              <a:t>기의 탑이 배치된 </a:t>
            </a:r>
            <a:r>
              <a:rPr lang="en-US" altLang="ko-KR" dirty="0" smtClean="0">
                <a:latin typeface="돋움"/>
                <a:ea typeface="돋움"/>
              </a:rPr>
              <a:t>1</a:t>
            </a:r>
            <a:r>
              <a:rPr lang="ko-KR" altLang="en-US" dirty="0" smtClean="0">
                <a:latin typeface="돋움"/>
                <a:ea typeface="돋움"/>
              </a:rPr>
              <a:t>금당 </a:t>
            </a:r>
            <a:r>
              <a:rPr lang="en-US" altLang="ko-KR" dirty="0" smtClean="0">
                <a:latin typeface="돋움"/>
                <a:ea typeface="돋움"/>
              </a:rPr>
              <a:t>2</a:t>
            </a:r>
            <a:r>
              <a:rPr lang="ko-KR" altLang="en-US" dirty="0" smtClean="0">
                <a:latin typeface="돋움"/>
                <a:ea typeface="돋움"/>
              </a:rPr>
              <a:t>탑의 양식이 나타났다</a:t>
            </a:r>
            <a:r>
              <a:rPr lang="en-US" altLang="ko-KR" dirty="0" smtClean="0">
                <a:latin typeface="돋움"/>
                <a:ea typeface="돋움"/>
              </a:rPr>
              <a:t>. </a:t>
            </a:r>
            <a:r>
              <a:rPr lang="ko-KR" altLang="en-US" dirty="0" smtClean="0">
                <a:latin typeface="돋움"/>
                <a:ea typeface="돋움"/>
              </a:rPr>
              <a:t>불국사에는 본전인 대웅전 이외에 극락전이 덧붙여지기도 하였다</a:t>
            </a:r>
            <a:r>
              <a:rPr lang="en-US" altLang="ko-KR" dirty="0" smtClean="0">
                <a:latin typeface="돋움"/>
                <a:ea typeface="돋움"/>
              </a:rPr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고려시대 대표적 사찰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묘향산 </a:t>
            </a:r>
            <a:r>
              <a:rPr lang="ko-KR" altLang="en-US" dirty="0" err="1" smtClean="0"/>
              <a:t>보현사</a:t>
            </a:r>
            <a:endParaRPr lang="en-US" altLang="ko-KR" dirty="0" smtClean="0"/>
          </a:p>
          <a:p>
            <a:r>
              <a:rPr lang="ko-KR" altLang="en-US" dirty="0" smtClean="0"/>
              <a:t>큰 사찰에는 성격을 달리하는 여러 개의 불전이 구역을 달리하여 세워지기 시작했다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산에 세워진 절에서는 금당의 뒤에 있던 강당이 절의 입구에 누각의 형태로 옮겨졌다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조선시대 대표적 사찰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합천 해인사</a:t>
            </a:r>
            <a:endParaRPr lang="en-US" altLang="ko-KR" dirty="0" smtClean="0"/>
          </a:p>
          <a:p>
            <a:r>
              <a:rPr lang="ko-KR" altLang="en-US" dirty="0" smtClean="0"/>
              <a:t>양산 통도사</a:t>
            </a:r>
            <a:endParaRPr lang="en-US" altLang="ko-KR" dirty="0" smtClean="0"/>
          </a:p>
          <a:p>
            <a:r>
              <a:rPr lang="ko-KR" altLang="en-US" dirty="0" smtClean="0"/>
              <a:t>순천 송광사</a:t>
            </a:r>
            <a:endParaRPr lang="en-US" altLang="ko-KR" dirty="0" smtClean="0"/>
          </a:p>
          <a:p>
            <a:r>
              <a:rPr lang="ko-KR" altLang="en-US" dirty="0" smtClean="0"/>
              <a:t>여러 개의 사찰이 통폐합되면서 성격이 다른 여러 개의 불전이 한 구역 내에 같이 존재하게 되었다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탑의 비중이 감소하여 탑을 세우지 않는 경우도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일주문이</a:t>
            </a:r>
            <a:r>
              <a:rPr lang="ko-KR" altLang="en-US" dirty="0" smtClean="0"/>
              <a:t> 등장하기 시작하며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법당의 바닥에 마루가 깔린다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일주문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一柱門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금강문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金剛門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천왕문</a:t>
            </a:r>
            <a:r>
              <a:rPr lang="en-US" altLang="ko-KR" dirty="0" smtClean="0"/>
              <a:t>(</a:t>
            </a:r>
            <a:r>
              <a:rPr lang="ko-KR" altLang="en-US" dirty="0" smtClean="0"/>
              <a:t>天王門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해탈문</a:t>
            </a:r>
            <a:r>
              <a:rPr lang="en-US" altLang="ko-KR" dirty="0" smtClean="0"/>
              <a:t>(</a:t>
            </a:r>
            <a:r>
              <a:rPr lang="ko-KR" altLang="en-US" dirty="0" smtClean="0"/>
              <a:t>解脫門</a:t>
            </a:r>
            <a:r>
              <a:rPr lang="en-US" altLang="ko-KR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사물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범종</a:t>
            </a:r>
            <a:endParaRPr lang="en-US" altLang="ko-KR" dirty="0" smtClean="0"/>
          </a:p>
          <a:p>
            <a:r>
              <a:rPr lang="ko-KR" altLang="en-US" dirty="0" smtClean="0"/>
              <a:t>법고</a:t>
            </a:r>
            <a:endParaRPr lang="en-US" altLang="ko-KR" dirty="0" smtClean="0"/>
          </a:p>
          <a:p>
            <a:r>
              <a:rPr lang="ko-KR" altLang="en-US" dirty="0" smtClean="0"/>
              <a:t>목어</a:t>
            </a:r>
            <a:endParaRPr lang="en-US" altLang="ko-KR" dirty="0" smtClean="0"/>
          </a:p>
          <a:p>
            <a:r>
              <a:rPr lang="ko-KR" altLang="en-US" dirty="0" err="1" smtClean="0"/>
              <a:t>운</a:t>
            </a:r>
            <a:r>
              <a:rPr lang="ko-KR" altLang="en-US" dirty="0" err="1"/>
              <a:t>판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범종</a:t>
            </a:r>
            <a:r>
              <a:rPr lang="en-US" altLang="ko-KR" dirty="0" smtClean="0"/>
              <a:t>(</a:t>
            </a:r>
            <a:r>
              <a:rPr lang="ko-KR" altLang="en-US" dirty="0" smtClean="0"/>
              <a:t>梵鍾)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범종의 소리는 땅 속으로 가라앉기 때문에 땅 속에 있는 동물과 지옥의 중생들에게 부처님의 가르침을 전한다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아침에 </a:t>
            </a:r>
            <a:r>
              <a:rPr lang="en-US" altLang="ko-KR" dirty="0" smtClean="0"/>
              <a:t>28</a:t>
            </a:r>
            <a:r>
              <a:rPr lang="ko-KR" altLang="en-US" dirty="0" smtClean="0"/>
              <a:t>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저녁에 </a:t>
            </a:r>
            <a:r>
              <a:rPr lang="en-US" altLang="ko-KR" dirty="0" smtClean="0"/>
              <a:t>33</a:t>
            </a:r>
            <a:r>
              <a:rPr lang="ko-KR" altLang="en-US" dirty="0" smtClean="0"/>
              <a:t>번 타종한다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592</Words>
  <Application>Microsoft Office PowerPoint</Application>
  <PresentationFormat>화면 슬라이드 쇼(4:3)</PresentationFormat>
  <Paragraphs>63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불교문화</vt:lpstr>
      <vt:lpstr>가람</vt:lpstr>
      <vt:lpstr>가람배치</vt:lpstr>
      <vt:lpstr>통일신라시대 대표적 사찰</vt:lpstr>
      <vt:lpstr>고려시대 대표적 사찰</vt:lpstr>
      <vt:lpstr>조선시대 대표적 사찰</vt:lpstr>
      <vt:lpstr>문</vt:lpstr>
      <vt:lpstr>사물</vt:lpstr>
      <vt:lpstr>범종(梵鍾)</vt:lpstr>
      <vt:lpstr>슬라이드 10</vt:lpstr>
      <vt:lpstr>법고(法鼓)</vt:lpstr>
      <vt:lpstr>슬라이드 12</vt:lpstr>
      <vt:lpstr>목어(木魚)</vt:lpstr>
      <vt:lpstr>슬라이드 14</vt:lpstr>
      <vt:lpstr>운판(雲板)</vt:lpstr>
      <vt:lpstr>슬라이드 16</vt:lpstr>
      <vt:lpstr>탑</vt:lpstr>
      <vt:lpstr>탑</vt:lpstr>
      <vt:lpstr>슬라이드 19</vt:lpstr>
      <vt:lpstr>석등</vt:lpstr>
      <vt:lpstr>슬라이드 21</vt:lpstr>
      <vt:lpstr>부도</vt:lpstr>
      <vt:lpstr>부도</vt:lpstr>
      <vt:lpstr>슬라이드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금천</dc:creator>
  <cp:lastModifiedBy>금천</cp:lastModifiedBy>
  <cp:revision>17</cp:revision>
  <dcterms:created xsi:type="dcterms:W3CDTF">2010-10-19T21:24:59Z</dcterms:created>
  <dcterms:modified xsi:type="dcterms:W3CDTF">2010-10-19T23:45:55Z</dcterms:modified>
</cp:coreProperties>
</file>